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5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282" r:id="rId59"/>
    <p:sldId id="283" r:id="rId60"/>
    <p:sldId id="28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0" d="100"/>
          <a:sy n="90" d="100"/>
        </p:scale>
        <p:origin x="1334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1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06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685800"/>
            <a:ext cx="103632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33CC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9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493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829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676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046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20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46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3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24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84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028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762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98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040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45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085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899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267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39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7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68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576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616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6488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4296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615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967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3669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431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1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533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772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6896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69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1051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4979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3110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464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625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549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33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610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0801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773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515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19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6780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642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917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85800"/>
            <a:ext cx="975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55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1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55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7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1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7/2/2023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0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2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4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8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1.doc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3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5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17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19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1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4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6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0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33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35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37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39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41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44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46.doc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48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50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52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54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57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59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62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64.docx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66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68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70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73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75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89726" y="722903"/>
            <a:ext cx="5415521" cy="2706098"/>
          </a:xfrm>
        </p:spPr>
        <p:txBody>
          <a:bodyPr>
            <a:normAutofit/>
          </a:bodyPr>
          <a:lstStyle/>
          <a:p>
            <a:r>
              <a:rPr lang="en-US" dirty="0"/>
              <a:t>Introduction to Web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2E6A4-AA93-07A4-4FAA-132477EB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" r="40039" b="-3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0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Web API Testing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1E50083E-711F-8120-D965-89B3A8677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" r="41813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Right Triangle 85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Testing Web API involves unit testing, integration testing with client applications, and utilizing test automation and tools for efficient and reliable testing</a:t>
            </a:r>
          </a:p>
        </p:txBody>
      </p:sp>
    </p:spTree>
    <p:extLst>
      <p:ext uri="{BB962C8B-B14F-4D97-AF65-F5344CB8AC3E}">
        <p14:creationId xmlns:p14="http://schemas.microsoft.com/office/powerpoint/2010/main" val="253978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Real-world Use Cases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Web API finds application in various scenarios, including social media integration, payment gateways, weather data APIs, and more</a:t>
            </a:r>
          </a:p>
        </p:txBody>
      </p:sp>
      <p:pic>
        <p:nvPicPr>
          <p:cNvPr id="6" name="Picture 5" descr="Mobile device with apps">
            <a:extLst>
              <a:ext uri="{FF2B5EF4-FFF2-40B4-BE49-F238E27FC236}">
                <a16:creationId xmlns:a16="http://schemas.microsoft.com/office/drawing/2014/main" id="{F560DDD5-9A7D-11A1-4CAA-A0263660E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22" r="6023" b="3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321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46339" y="1600201"/>
          <a:ext cx="7253287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285848" imgH="3003018" progId="Word.Document.12">
                  <p:embed/>
                </p:oleObj>
              </mc:Choice>
              <mc:Fallback>
                <p:oleObj name="Document" r:id="rId2" imgW="7285848" imgH="300301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6339" y="1600201"/>
                        <a:ext cx="7253287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72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13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1" y="1053444"/>
          <a:ext cx="7301323" cy="4128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4128156" progId="Word.Document.12">
                  <p:embed/>
                </p:oleObj>
              </mc:Choice>
              <mc:Fallback>
                <p:oleObj name="Document" r:id="rId4" imgW="7301323" imgH="4128156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1" y="1053444"/>
                        <a:ext cx="7301323" cy="4128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08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14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1" y="1104424"/>
          <a:ext cx="7301323" cy="2934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2934177" progId="Word.Document.12">
                  <p:embed/>
                </p:oleObj>
              </mc:Choice>
              <mc:Fallback>
                <p:oleObj name="Document" r:id="rId4" imgW="7301323" imgH="2934177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1" y="1104424"/>
                        <a:ext cx="7301323" cy="2934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798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438400" y="1066800"/>
          <a:ext cx="6947009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286330" imgH="2886075" progId="Visio.Drawing.11">
                  <p:embed/>
                </p:oleObj>
              </mc:Choice>
              <mc:Fallback>
                <p:oleObj name="Visio" r:id="rId4" imgW="5286330" imgH="2886075" progId="Visio.Drawing.11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066800"/>
                        <a:ext cx="6947009" cy="3810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002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16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438400" y="1143000"/>
          <a:ext cx="692727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72120" imgH="2886075" progId="Visio.Drawing.11">
                  <p:embed/>
                </p:oleObj>
              </mc:Choice>
              <mc:Fallback>
                <p:oleObj name="Visio" r:id="rId4" imgW="5172120" imgH="2886075" progId="Visio.Drawing.11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6927273" cy="3810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3575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17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087438"/>
          <a:ext cx="7300912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3256436" progId="Word.Document.12">
                  <p:embed/>
                </p:oleObj>
              </mc:Choice>
              <mc:Fallback>
                <p:oleObj name="Document" r:id="rId4" imgW="7301323" imgH="3256436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087438"/>
                        <a:ext cx="7300912" cy="325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0512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18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777382" progId="Word.Document.12">
                  <p:embed/>
                </p:oleObj>
              </mc:Choice>
              <mc:Fallback>
                <p:oleObj name="Document" r:id="rId2" imgW="7301323" imgH="77738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5" name="Picture 7" descr="M:\Current projects\ASP.NET 4.5 with VB 2012\Manuscript\Chapter 23\23-0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728336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:\Current projects\ASP.NET 4.5 with VB 2012\Manuscript\Chapter 23\23-02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590801"/>
            <a:ext cx="2295238" cy="18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3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19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1" y="1093378"/>
          <a:ext cx="7301323" cy="164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1649822" progId="Word.Document.12">
                  <p:embed/>
                </p:oleObj>
              </mc:Choice>
              <mc:Fallback>
                <p:oleObj name="Document" r:id="rId4" imgW="7301323" imgH="1649822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1" y="1093378"/>
                        <a:ext cx="7301323" cy="1649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7316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700" dirty="0"/>
              <a:t>Definition of Web API: Web API is a framework for building HTTP-based services that enable communication and data exchange between different applications over the web</a:t>
            </a:r>
          </a:p>
          <a:p>
            <a:pPr lvl="0">
              <a:lnSpc>
                <a:spcPct val="100000"/>
              </a:lnSpc>
            </a:pPr>
            <a:r>
              <a:rPr lang="en-US" sz="1700" dirty="0"/>
              <a:t>Key Features and Benefits: Web API simplifies communication between client and server applications, follows REST principles, supports multiple data formats , and enhances security through authentication and authorization mechanisms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32CF3826-7F2A-163C-B346-C70DA1D29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0" r="39839" b="-5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6865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20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777382" progId="Word.Document.12">
                  <p:embed/>
                </p:oleObj>
              </mc:Choice>
              <mc:Fallback>
                <p:oleObj name="Document" r:id="rId2" imgW="7301323" imgH="77738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477964"/>
          <a:ext cx="7215188" cy="400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4069152" progId="Word.Document.12">
                  <p:embed/>
                </p:oleObj>
              </mc:Choice>
              <mc:Fallback>
                <p:oleObj name="Document" r:id="rId4" imgW="7313400" imgH="4069152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477964"/>
                        <a:ext cx="7215188" cy="400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773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21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01726"/>
          <a:ext cx="7215188" cy="477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4840528" progId="Word.Document.12">
                  <p:embed/>
                </p:oleObj>
              </mc:Choice>
              <mc:Fallback>
                <p:oleObj name="Document" r:id="rId4" imgW="7313400" imgH="4840528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01726"/>
                        <a:ext cx="7215188" cy="477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861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01725"/>
          <a:ext cx="7215188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4605589" progId="Word.Document.12">
                  <p:embed/>
                </p:oleObj>
              </mc:Choice>
              <mc:Fallback>
                <p:oleObj name="Document" r:id="rId4" imgW="7313400" imgH="4605589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01725"/>
                        <a:ext cx="7215188" cy="453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0647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23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514601" y="1173164"/>
          <a:ext cx="7115175" cy="492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5061075" progId="Word.Document.12">
                  <p:embed/>
                </p:oleObj>
              </mc:Choice>
              <mc:Fallback>
                <p:oleObj name="Document" r:id="rId4" imgW="7313400" imgH="5061075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4601" y="1173164"/>
                        <a:ext cx="7115175" cy="4922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165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24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01726"/>
          <a:ext cx="7215188" cy="522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5297812" progId="Word.Document.12">
                  <p:embed/>
                </p:oleObj>
              </mc:Choice>
              <mc:Fallback>
                <p:oleObj name="Document" r:id="rId4" imgW="7313400" imgH="5297812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01726"/>
                        <a:ext cx="7215188" cy="522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655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25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7315200" cy="462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27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33476"/>
          <a:ext cx="7300912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3591658" progId="Word.Document.12">
                  <p:embed/>
                </p:oleObj>
              </mc:Choice>
              <mc:Fallback>
                <p:oleObj name="Document" r:id="rId4" imgW="7301323" imgH="3591658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33476"/>
                        <a:ext cx="7300912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94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777382" progId="Word.Document.12">
                  <p:embed/>
                </p:oleObj>
              </mc:Choice>
              <mc:Fallback>
                <p:oleObj name="Document" r:id="rId2" imgW="7301323" imgH="77738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531938"/>
          <a:ext cx="7300912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1744880" progId="Word.Document.12">
                  <p:embed/>
                </p:oleObj>
              </mc:Choice>
              <mc:Fallback>
                <p:oleObj name="Document" r:id="rId4" imgW="7301323" imgH="1744880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531938"/>
                        <a:ext cx="7300912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803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28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777382" progId="Word.Document.12">
                  <p:embed/>
                </p:oleObj>
              </mc:Choice>
              <mc:Fallback>
                <p:oleObj name="Document" r:id="rId2" imgW="7301323" imgH="77738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ASP.NET 4.5 with C# 2012\Manuscript\Chapter 23\23-06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76376"/>
            <a:ext cx="7315200" cy="3784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176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777382" progId="Word.Document.12">
                  <p:embed/>
                </p:oleObj>
              </mc:Choice>
              <mc:Fallback>
                <p:oleObj name="Document" r:id="rId2" imgW="7301323" imgH="77738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ASP.NET 4.5 with C# 2012\Manuscript\Chapter 23\23-06b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95426"/>
            <a:ext cx="7315200" cy="4013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642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HTTP and REST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HTTP is the foundation of web communication</a:t>
            </a:r>
          </a:p>
          <a:p>
            <a:pPr lvl="0"/>
            <a:r>
              <a:rPr lang="en-US" dirty="0"/>
              <a:t>Web API follows RESTful architecture, which uses standard HTTP methods and URIs to manipulate resources</a:t>
            </a:r>
          </a:p>
        </p:txBody>
      </p:sp>
      <p:pic>
        <p:nvPicPr>
          <p:cNvPr id="6" name="Picture 5" descr="Blue blocks and networks technology background">
            <a:extLst>
              <a:ext uri="{FF2B5EF4-FFF2-40B4-BE49-F238E27FC236}">
                <a16:creationId xmlns:a16="http://schemas.microsoft.com/office/drawing/2014/main" id="{39F6CBB6-74D0-6C31-11F8-FED7C97C7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4" r="41920" b="-432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099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30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43001"/>
          <a:ext cx="7300912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3299284" progId="Word.Document.12">
                  <p:embed/>
                </p:oleObj>
              </mc:Choice>
              <mc:Fallback>
                <p:oleObj name="Document" r:id="rId4" imgW="7301323" imgH="3299284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43001"/>
                        <a:ext cx="7300912" cy="329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6691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07040"/>
            <a:ext cx="6172200" cy="498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81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777382" progId="Word.Document.12">
                  <p:embed/>
                </p:oleObj>
              </mc:Choice>
              <mc:Fallback>
                <p:oleObj name="Document" r:id="rId2" imgW="7301323" imgH="77738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447801"/>
          <a:ext cx="7300912" cy="399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3993131" progId="Word.Document.12">
                  <p:embed/>
                </p:oleObj>
              </mc:Choice>
              <mc:Fallback>
                <p:oleObj name="Document" r:id="rId4" imgW="7301323" imgH="3993131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447801"/>
                        <a:ext cx="7300912" cy="3992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8597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514601" y="688975"/>
          <a:ext cx="7215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13400" imgH="426703" progId="Word.Document.12">
                  <p:embed/>
                </p:oleObj>
              </mc:Choice>
              <mc:Fallback>
                <p:oleObj name="Document" r:id="rId2" imgW="7313400" imgH="426703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14601" y="688975"/>
                        <a:ext cx="7215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63789" y="1139825"/>
          <a:ext cx="7215187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1386966" progId="Word.Document.12">
                  <p:embed/>
                </p:oleObj>
              </mc:Choice>
              <mc:Fallback>
                <p:oleObj name="Document" r:id="rId4" imgW="7313400" imgH="1386966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3789" y="1139825"/>
                        <a:ext cx="7215187" cy="136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4321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777382" progId="Word.Document.12">
                  <p:embed/>
                </p:oleObj>
              </mc:Choice>
              <mc:Fallback>
                <p:oleObj name="Document" r:id="rId2" imgW="7301323" imgH="77738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452564"/>
          <a:ext cx="7215188" cy="395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4022020" progId="Word.Document.12">
                  <p:embed/>
                </p:oleObj>
              </mc:Choice>
              <mc:Fallback>
                <p:oleObj name="Document" r:id="rId4" imgW="7313400" imgH="4022020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452564"/>
                        <a:ext cx="7215188" cy="395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581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35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39826"/>
          <a:ext cx="7215188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4371010" progId="Word.Document.12">
                  <p:embed/>
                </p:oleObj>
              </mc:Choice>
              <mc:Fallback>
                <p:oleObj name="Document" r:id="rId4" imgW="7313400" imgH="4371010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39826"/>
                        <a:ext cx="7215188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378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36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081088"/>
          <a:ext cx="7300912" cy="333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3339251" progId="Word.Document.12">
                  <p:embed/>
                </p:oleObj>
              </mc:Choice>
              <mc:Fallback>
                <p:oleObj name="Document" r:id="rId4" imgW="7301323" imgH="3339251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081088"/>
                        <a:ext cx="7300912" cy="333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0889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31" name="Picture 7" descr="M:\Current projects\ASP.NET 4.5 with VB 2012\Manuscript\Chapter 23\23-09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66800"/>
            <a:ext cx="6403779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M:\Current projects\ASP.NET 4.5 with VB 2012\Manuscript\Chapter 23\23-09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86001"/>
            <a:ext cx="3802778" cy="341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393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43001"/>
          <a:ext cx="7300912" cy="232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2329267" progId="Word.Document.12">
                  <p:embed/>
                </p:oleObj>
              </mc:Choice>
              <mc:Fallback>
                <p:oleObj name="Document" r:id="rId4" imgW="7301323" imgH="2329267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43001"/>
                        <a:ext cx="7300912" cy="232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5761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39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777382" progId="Word.Document.12">
                  <p:embed/>
                </p:oleObj>
              </mc:Choice>
              <mc:Fallback>
                <p:oleObj name="Document" r:id="rId2" imgW="7301323" imgH="77738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465264"/>
          <a:ext cx="7215188" cy="305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3100255" progId="Word.Document.12">
                  <p:embed/>
                </p:oleObj>
              </mc:Choice>
              <mc:Fallback>
                <p:oleObj name="Document" r:id="rId4" imgW="7313400" imgH="3100255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465264"/>
                        <a:ext cx="7215188" cy="305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85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Web API and Client-Server Communication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Web API serves as the server-side component, allowing client applications to send HTTP requests and receive responses</a:t>
            </a:r>
          </a:p>
          <a:p>
            <a:pPr lvl="0"/>
            <a:r>
              <a:rPr lang="en-US" dirty="0"/>
              <a:t>This enables seamless communication and data exchange between client and server</a:t>
            </a:r>
          </a:p>
        </p:txBody>
      </p:sp>
      <p:pic>
        <p:nvPicPr>
          <p:cNvPr id="6" name="Picture 5" descr="Illuminated server room panel">
            <a:extLst>
              <a:ext uri="{FF2B5EF4-FFF2-40B4-BE49-F238E27FC236}">
                <a16:creationId xmlns:a16="http://schemas.microsoft.com/office/drawing/2014/main" id="{3F5CF047-A5C7-C14E-EFFC-FEF13798D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8" r="28201" b="-5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7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40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0" y="688975"/>
          <a:ext cx="72151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13400" imgH="426703" progId="Word.Document.12">
                  <p:embed/>
                </p:oleObj>
              </mc:Choice>
              <mc:Fallback>
                <p:oleObj name="Document" r:id="rId2" imgW="7313400" imgH="426703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0" y="688975"/>
                        <a:ext cx="7215188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514601" y="1152525"/>
          <a:ext cx="7115175" cy="492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5061075" progId="Word.Document.12">
                  <p:embed/>
                </p:oleObj>
              </mc:Choice>
              <mc:Fallback>
                <p:oleObj name="Document" r:id="rId4" imgW="7313400" imgH="5061075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4601" y="1152525"/>
                        <a:ext cx="7115175" cy="4922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4660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0" y="688975"/>
          <a:ext cx="72151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13400" imgH="426703" progId="Word.Document.12">
                  <p:embed/>
                </p:oleObj>
              </mc:Choice>
              <mc:Fallback>
                <p:oleObj name="Document" r:id="rId2" imgW="7313400" imgH="426703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0" y="688975"/>
                        <a:ext cx="7215188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52526"/>
          <a:ext cx="7215188" cy="521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5290977" progId="Word.Document.12">
                  <p:embed/>
                </p:oleObj>
              </mc:Choice>
              <mc:Fallback>
                <p:oleObj name="Document" r:id="rId4" imgW="7313400" imgH="5290977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52526"/>
                        <a:ext cx="7215188" cy="521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6043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0" y="688975"/>
          <a:ext cx="72151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13400" imgH="426703" progId="Word.Document.12">
                  <p:embed/>
                </p:oleObj>
              </mc:Choice>
              <mc:Fallback>
                <p:oleObj name="Document" r:id="rId2" imgW="7313400" imgH="426703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0" y="688975"/>
                        <a:ext cx="7215188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39826"/>
          <a:ext cx="7215188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2077030" progId="Word.Document.12">
                  <p:embed/>
                </p:oleObj>
              </mc:Choice>
              <mc:Fallback>
                <p:oleObj name="Document" r:id="rId4" imgW="7313400" imgH="2077030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39826"/>
                        <a:ext cx="7215188" cy="204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803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43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777382" progId="Word.Document.12">
                  <p:embed/>
                </p:oleObj>
              </mc:Choice>
              <mc:Fallback>
                <p:oleObj name="Document" r:id="rId2" imgW="7301323" imgH="77738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452564"/>
          <a:ext cx="7289800" cy="250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89702" imgH="2549426" progId="Word.Document.12">
                  <p:embed/>
                </p:oleObj>
              </mc:Choice>
              <mc:Fallback>
                <p:oleObj name="Document" r:id="rId4" imgW="7389702" imgH="2549426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452564"/>
                        <a:ext cx="7289800" cy="250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621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ASP.NET 4.5 with C# 2012\Manuscript\Chapter 23\23-11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3" y="1143001"/>
            <a:ext cx="658812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63" y="1944371"/>
            <a:ext cx="6022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25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45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777382" progId="Word.Document.12">
                  <p:embed/>
                </p:oleObj>
              </mc:Choice>
              <mc:Fallback>
                <p:oleObj name="Document" r:id="rId2" imgW="7301323" imgH="77738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1" y="1480734"/>
          <a:ext cx="7301323" cy="2329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2329267" progId="Word.Document.12">
                  <p:embed/>
                </p:oleObj>
              </mc:Choice>
              <mc:Fallback>
                <p:oleObj name="Document" r:id="rId4" imgW="7301323" imgH="2329267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1" y="1480734"/>
                        <a:ext cx="7301323" cy="2329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8550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1" y="1143001"/>
          <a:ext cx="7301323" cy="1357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1357449" progId="Word.Document.12">
                  <p:embed/>
                </p:oleObj>
              </mc:Choice>
              <mc:Fallback>
                <p:oleObj name="Document" r:id="rId4" imgW="7301323" imgH="1357449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1" y="1143001"/>
                        <a:ext cx="7301323" cy="1357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0766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777382" progId="Word.Document.12">
                  <p:embed/>
                </p:oleObj>
              </mc:Choice>
              <mc:Fallback>
                <p:oleObj name="Document" r:id="rId2" imgW="7301323" imgH="77738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ASP.NET 4.5 with C# 2012\Manuscript\Chapter 23\23-1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0"/>
            <a:ext cx="5276850" cy="4560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306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48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438400" y="1081088"/>
          <a:ext cx="7300912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5397028" progId="Word.Document.12">
                  <p:embed/>
                </p:oleObj>
              </mc:Choice>
              <mc:Fallback>
                <p:oleObj name="Document" r:id="rId4" imgW="7301323" imgH="5397028" progId="Word.Documen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081088"/>
                        <a:ext cx="7300912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5976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49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46176"/>
          <a:ext cx="7300912" cy="494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4948463" progId="Word.Document.12">
                  <p:embed/>
                </p:oleObj>
              </mc:Choice>
              <mc:Fallback>
                <p:oleObj name="Document" r:id="rId4" imgW="7313400" imgH="4948463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46176"/>
                        <a:ext cx="7300912" cy="494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728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JSON and XML in Web API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Web API commonly uses JSON or XML as data formats for exchanging information between client and server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7B06F529-FEA8-EDCE-ED74-4AB43183A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0" r="39839" b="-5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9327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50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090614"/>
          <a:ext cx="7300912" cy="218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2186320" progId="Word.Document.12">
                  <p:embed/>
                </p:oleObj>
              </mc:Choice>
              <mc:Fallback>
                <p:oleObj name="Document" r:id="rId4" imgW="7301323" imgH="2186320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090614"/>
                        <a:ext cx="7300912" cy="218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7617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51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1" y="1153584"/>
          <a:ext cx="7301323" cy="3799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3799416" progId="Word.Document.12">
                  <p:embed/>
                </p:oleObj>
              </mc:Choice>
              <mc:Fallback>
                <p:oleObj name="Document" r:id="rId4" imgW="7301323" imgH="3799416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1" y="1153584"/>
                        <a:ext cx="7301323" cy="3799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0347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52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46176"/>
          <a:ext cx="7300912" cy="494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01323" imgH="4950907" progId="Word.Document.12">
                  <p:embed/>
                </p:oleObj>
              </mc:Choice>
              <mc:Fallback>
                <p:oleObj name="Document" r:id="rId4" imgW="7301323" imgH="4950907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46176"/>
                        <a:ext cx="7300912" cy="494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397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53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0" y="688975"/>
          <a:ext cx="721518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13400" imgH="777492" progId="Word.Document.12">
                  <p:embed/>
                </p:oleObj>
              </mc:Choice>
              <mc:Fallback>
                <p:oleObj name="Document" r:id="rId2" imgW="7313400" imgH="777492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0" y="688975"/>
                        <a:ext cx="7215188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ASP.NET 4.5 with C# 2012\Manuscript\Chapter 23\23-14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0"/>
            <a:ext cx="7315200" cy="3651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521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54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1" y="1139825"/>
          <a:ext cx="7115175" cy="492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5061075" progId="Word.Document.12">
                  <p:embed/>
                </p:oleObj>
              </mc:Choice>
              <mc:Fallback>
                <p:oleObj name="Document" r:id="rId4" imgW="7313400" imgH="5061075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1" y="1139825"/>
                        <a:ext cx="7115175" cy="4922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577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55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1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01323" imgH="426678" progId="Word.Document.12">
                  <p:embed/>
                </p:oleObj>
              </mc:Choice>
              <mc:Fallback>
                <p:oleObj name="Document" r:id="rId2" imgW="7301323" imgH="426678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1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38400" y="1139826"/>
          <a:ext cx="7215188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7313400" imgH="2537193" progId="Word.Document.12">
                  <p:embed/>
                </p:oleObj>
              </mc:Choice>
              <mc:Fallback>
                <p:oleObj name="Document" r:id="rId4" imgW="7313400" imgH="2537193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1139826"/>
                        <a:ext cx="7215188" cy="249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3211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56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0" y="685801"/>
          <a:ext cx="7313400" cy="426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13400" imgH="426343" progId="Word.Document.12">
                  <p:embed/>
                </p:oleObj>
              </mc:Choice>
              <mc:Fallback>
                <p:oleObj name="Document" r:id="rId2" imgW="7313400" imgH="426343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0" y="685801"/>
                        <a:ext cx="7313400" cy="426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ASP.NET 4.5 with C# Instructor's CD\Extra exercises\X23-1b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143000"/>
            <a:ext cx="6885709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938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4.5/VB, C23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57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38400" y="685801"/>
          <a:ext cx="7313400" cy="426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313400" imgH="426343" progId="Word.Document.12">
                  <p:embed/>
                </p:oleObj>
              </mc:Choice>
              <mc:Fallback>
                <p:oleObj name="Document" r:id="rId2" imgW="7313400" imgH="426343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0" y="685801"/>
                        <a:ext cx="7313400" cy="426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ASP.NET 4.5 with C# Instructor's CD\Extra exercises\X23-2b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46" y="1143001"/>
            <a:ext cx="6028055" cy="5012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665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Advantages and Challenges of Web API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Web API offers advantages like cross-platform communication, but also presents challenges that need to be considered, such as security and versioning</a:t>
            </a:r>
          </a:p>
        </p:txBody>
      </p:sp>
      <p:pic>
        <p:nvPicPr>
          <p:cNvPr id="6" name="Picture 5" descr="A 3D pattern of ring shapes connected by lines">
            <a:extLst>
              <a:ext uri="{FF2B5EF4-FFF2-40B4-BE49-F238E27FC236}">
                <a16:creationId xmlns:a16="http://schemas.microsoft.com/office/drawing/2014/main" id="{9186E25C-951C-AF2E-F4C7-390BB7219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5" r="43239" b="3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1572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Web API is a powerful framework for building HTTP-based services, enabling seamless communication and data exchange between applications</a:t>
            </a:r>
          </a:p>
          <a:p>
            <a:pPr lvl="0"/>
            <a:r>
              <a:rPr lang="en-US" dirty="0"/>
              <a:t>It revolutionizes web development and opens up possibilities for creating innovative and interconnected applications</a:t>
            </a:r>
          </a:p>
        </p:txBody>
      </p:sp>
      <p:pic>
        <p:nvPicPr>
          <p:cNvPr id="6" name="Picture 5" descr="3D black and red cube illustration">
            <a:extLst>
              <a:ext uri="{FF2B5EF4-FFF2-40B4-BE49-F238E27FC236}">
                <a16:creationId xmlns:a16="http://schemas.microsoft.com/office/drawing/2014/main" id="{E4B71D52-6006-46F8-EDE2-066BC6748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6" r="30419" b="7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39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Creating a Web API</a:t>
            </a:r>
          </a:p>
        </p:txBody>
      </p:sp>
      <p:pic>
        <p:nvPicPr>
          <p:cNvPr id="6" name="Picture 5" descr="Blue blocks and networks technology background">
            <a:extLst>
              <a:ext uri="{FF2B5EF4-FFF2-40B4-BE49-F238E27FC236}">
                <a16:creationId xmlns:a16="http://schemas.microsoft.com/office/drawing/2014/main" id="{D15F2191-5B37-A44C-423C-DE44EB50A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2" r="42085" b="-438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Building Web API with</a:t>
            </a:r>
          </a:p>
          <a:p>
            <a:pPr lvl="0"/>
            <a:r>
              <a:rPr lang="en-US" dirty="0"/>
              <a:t>NET involves developing controllers, defining routes, working with data models, and handling serialization for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3131891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Q&amp;A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Any questions?</a:t>
            </a: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42F55CFD-B361-FCE7-9297-3F65929B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55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208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RESTful Web API Design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Following best practices for RESTful design, such as proper resource naming, versioning, and handling HTTP status codes, helps ensure a well-designed and maintainable Web API</a:t>
            </a:r>
          </a:p>
        </p:txBody>
      </p:sp>
      <p:pic>
        <p:nvPicPr>
          <p:cNvPr id="6" name="Picture 5" descr="Exclamation mark on a yellow background">
            <a:extLst>
              <a:ext uri="{FF2B5EF4-FFF2-40B4-BE49-F238E27FC236}">
                <a16:creationId xmlns:a16="http://schemas.microsoft.com/office/drawing/2014/main" id="{EFA596C4-B469-7F20-27CF-2780765EE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6" r="11234" b="9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501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Web API Security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Web API supports various security mechanisms, including authentication, authorization, and securing sensitive data, to protect against unauthorized access and common security threats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4BE4270B-32BD-B803-ACD5-83B6C95D4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0" r="39839" b="-5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340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Web API Documentation</a:t>
            </a: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Comprehensive documentation is essential for Web API</a:t>
            </a:r>
          </a:p>
          <a:p>
            <a:pPr lvl="0"/>
            <a:r>
              <a:rPr lang="en-US" dirty="0"/>
              <a:t>Tools like Swagger and OpenAPI help generate documentation, making it easier for developers to understand and consume the API</a:t>
            </a:r>
          </a:p>
        </p:txBody>
      </p:sp>
      <p:pic>
        <p:nvPicPr>
          <p:cNvPr id="6" name="Picture 5" descr="Different coloured organisers">
            <a:extLst>
              <a:ext uri="{FF2B5EF4-FFF2-40B4-BE49-F238E27FC236}">
                <a16:creationId xmlns:a16="http://schemas.microsoft.com/office/drawing/2014/main" id="{616968F5-07D0-5257-CD9B-AD8192EBB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2" r="23794" b="9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0009666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3E8E2"/>
      </a:lt2>
      <a:accent1>
        <a:srgbClr val="B93FD1"/>
      </a:accent1>
      <a:accent2>
        <a:srgbClr val="6A2DBF"/>
      </a:accent2>
      <a:accent3>
        <a:srgbClr val="3F3FD1"/>
      </a:accent3>
      <a:accent4>
        <a:srgbClr val="2D6ABF"/>
      </a:accent4>
      <a:accent5>
        <a:srgbClr val="3CAFC6"/>
      </a:accent5>
      <a:accent6>
        <a:srgbClr val="2BB693"/>
      </a:accent6>
      <a:hlink>
        <a:srgbClr val="3B8AB2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1351</Words>
  <Application>Microsoft Office PowerPoint</Application>
  <PresentationFormat>Widescreen</PresentationFormat>
  <Paragraphs>216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Arial Narrow</vt:lpstr>
      <vt:lpstr>Grandview</vt:lpstr>
      <vt:lpstr>Times New Roman</vt:lpstr>
      <vt:lpstr>Wingdings</vt:lpstr>
      <vt:lpstr>CosineVTI</vt:lpstr>
      <vt:lpstr>Microsoft Word Document</vt:lpstr>
      <vt:lpstr>Document</vt:lpstr>
      <vt:lpstr>Visio</vt:lpstr>
      <vt:lpstr>Introduction to Web API</vt:lpstr>
      <vt:lpstr>PowerPoint Presentation</vt:lpstr>
      <vt:lpstr>HTTP and REST</vt:lpstr>
      <vt:lpstr>Web API and Client-Server Communication</vt:lpstr>
      <vt:lpstr>JSON and XML in Web API</vt:lpstr>
      <vt:lpstr>Creating a Web API</vt:lpstr>
      <vt:lpstr>RESTful Web API Design</vt:lpstr>
      <vt:lpstr>Web API Security</vt:lpstr>
      <vt:lpstr>Web API Documentation</vt:lpstr>
      <vt:lpstr>Web API Testing</vt:lpstr>
      <vt:lpstr>Real-world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and Challenges of Web API</vt:lpstr>
      <vt:lpstr>Conclusion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Elias Majdalani</cp:lastModifiedBy>
  <cp:revision>2</cp:revision>
  <dcterms:created xsi:type="dcterms:W3CDTF">2023-07-01T22:11:56Z</dcterms:created>
  <dcterms:modified xsi:type="dcterms:W3CDTF">2023-07-02T19:37:06Z</dcterms:modified>
</cp:coreProperties>
</file>